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70" r:id="rId2"/>
    <p:sldId id="371" r:id="rId3"/>
    <p:sldId id="352" r:id="rId4"/>
    <p:sldId id="373" r:id="rId5"/>
    <p:sldId id="405" r:id="rId6"/>
    <p:sldId id="406" r:id="rId7"/>
    <p:sldId id="376" r:id="rId8"/>
    <p:sldId id="395" r:id="rId9"/>
    <p:sldId id="397" r:id="rId10"/>
    <p:sldId id="396" r:id="rId11"/>
    <p:sldId id="374" r:id="rId12"/>
    <p:sldId id="398" r:id="rId13"/>
    <p:sldId id="399" r:id="rId14"/>
    <p:sldId id="400" r:id="rId15"/>
    <p:sldId id="401" r:id="rId16"/>
    <p:sldId id="402" r:id="rId17"/>
    <p:sldId id="403" r:id="rId18"/>
    <p:sldId id="40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0" autoAdjust="0"/>
    <p:restoredTop sz="79796"/>
  </p:normalViewPr>
  <p:slideViewPr>
    <p:cSldViewPr snapToGrid="0">
      <p:cViewPr>
        <p:scale>
          <a:sx n="100" d="100"/>
          <a:sy n="100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98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85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2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3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3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44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3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4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5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2021. 8. 20.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MRM</a:t>
            </a:r>
            <a:r>
              <a:rPr lang="ko-KR" altLang="en-US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 Learning </a:t>
            </a:r>
            <a:r>
              <a:rPr lang="ko-KR" altLang="en-US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545233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Marker Selection Using DNN</a:t>
            </a:r>
          </a:p>
        </p:txBody>
      </p:sp>
    </p:spTree>
    <p:extLst>
      <p:ext uri="{BB962C8B-B14F-4D97-AF65-F5344CB8AC3E}">
        <p14:creationId xmlns:p14="http://schemas.microsoft.com/office/powerpoint/2010/main" val="27794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3FFA93D-9282-4054-8939-9D90AECC6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120001"/>
              </p:ext>
            </p:extLst>
          </p:nvPr>
        </p:nvGraphicFramePr>
        <p:xfrm>
          <a:off x="795469" y="944985"/>
          <a:ext cx="2396691" cy="57625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6691">
                  <a:extLst>
                    <a:ext uri="{9D8B030D-6E8A-4147-A177-3AD203B41FA5}">
                      <a16:colId xmlns:a16="http://schemas.microsoft.com/office/drawing/2014/main" val="3618365087"/>
                    </a:ext>
                  </a:extLst>
                </a:gridCol>
              </a:tblGrid>
              <a:tr h="27798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Peptide (28)</a:t>
                      </a:r>
                      <a:endParaRPr lang="ko-Kore-KR" altLang="en-US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57296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ASSIIDELFQDR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231675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TLLSNLEEAK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054523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NADYSYSVWK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20517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GGSASTWLTAFALR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001959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DLLLPQPDLR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48614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VAAGAFQGLR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20029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AGFSWIEVTFK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55796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LALDNGGLAR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83909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ILSGDPYCEK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08009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LSSGLVTAALYGR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743586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NIQSLEVIGK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120719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ICLDPDAPR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343875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IEDGFSLK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605204"/>
                  </a:ext>
                </a:extLst>
              </a:tr>
              <a:tr h="241309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VAEGTQVLELPFK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040820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GLTSVINQK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759657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IVVVTAGVR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808461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GEWVALNPLR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772214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TGESVEFVCK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460312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LSLEIEQLELQR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09618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TWYPEVPK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46906"/>
                  </a:ext>
                </a:extLst>
              </a:tr>
              <a:tr h="241309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EFGNTLEDK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250909"/>
                  </a:ext>
                </a:extLst>
              </a:tr>
              <a:tr h="214496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EWFSETFQK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661117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GFLLLASLR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026285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TIVTTLQDSIR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736857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ALAQCAPPPAVCAELVR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462606"/>
                  </a:ext>
                </a:extLst>
              </a:tr>
              <a:tr h="1993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YGQPLPGYTTK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85485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C16A982-315A-447A-B3E7-2F1FE86DB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49337"/>
              </p:ext>
            </p:extLst>
          </p:nvPr>
        </p:nvGraphicFramePr>
        <p:xfrm>
          <a:off x="4264652" y="931455"/>
          <a:ext cx="1522413" cy="5657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413">
                  <a:extLst>
                    <a:ext uri="{9D8B030D-6E8A-4147-A177-3AD203B41FA5}">
                      <a16:colId xmlns:a16="http://schemas.microsoft.com/office/drawing/2014/main" val="2071301291"/>
                    </a:ext>
                  </a:extLst>
                </a:gridCol>
              </a:tblGrid>
              <a:tr h="29781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50" dirty="0"/>
                        <a:t>Protein (14)</a:t>
                      </a:r>
                      <a:endParaRPr lang="ko-Kore-KR" altLang="en-US" sz="12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9231"/>
                  </a:ext>
                </a:extLst>
              </a:tr>
              <a:tr h="49904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50" dirty="0"/>
                        <a:t>CLU</a:t>
                      </a:r>
                    </a:p>
                    <a:p>
                      <a:pPr algn="ctr"/>
                      <a:endParaRPr lang="en-US" altLang="ko-Kore-KR" sz="12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88289"/>
                  </a:ext>
                </a:extLst>
              </a:tr>
              <a:tr h="49904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50" dirty="0"/>
                        <a:t>C5</a:t>
                      </a:r>
                    </a:p>
                    <a:p>
                      <a:pPr algn="ctr"/>
                      <a:endParaRPr lang="ko-Kore-KR" altLang="en-US" sz="12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103658"/>
                  </a:ext>
                </a:extLst>
              </a:tr>
              <a:tr h="4125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LRG1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766719"/>
                  </a:ext>
                </a:extLst>
              </a:tr>
              <a:tr h="4125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ITIH4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186396"/>
                  </a:ext>
                </a:extLst>
              </a:tr>
              <a:tr h="4125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BTD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175407"/>
                  </a:ext>
                </a:extLst>
              </a:tr>
              <a:tr h="4125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PPBP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374154"/>
                  </a:ext>
                </a:extLst>
              </a:tr>
              <a:tr h="4125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SERPINC1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676293"/>
                  </a:ext>
                </a:extLst>
              </a:tr>
              <a:tr h="4125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LDHB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972828"/>
                  </a:ext>
                </a:extLst>
              </a:tr>
              <a:tr h="4125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CFH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8731"/>
                  </a:ext>
                </a:extLst>
              </a:tr>
              <a:tr h="4125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C4BPA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224993"/>
                  </a:ext>
                </a:extLst>
              </a:tr>
              <a:tr h="437875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APOC1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626452"/>
                  </a:ext>
                </a:extLst>
              </a:tr>
              <a:tr h="4125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THBS1</a:t>
                      </a:r>
                    </a:p>
                    <a:p>
                      <a:pPr algn="ctr" fontAlgn="ctr"/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448365"/>
                  </a:ext>
                </a:extLst>
              </a:tr>
              <a:tr h="211291">
                <a:tc>
                  <a:txBody>
                    <a:bodyPr/>
                    <a:lstStyle/>
                    <a:p>
                      <a:pPr algn="ctr" fontAlgn="ctr"/>
                      <a:r>
                        <a:rPr lang="en" sz="12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IGFBP3</a:t>
                      </a:r>
                      <a:endParaRPr lang="en" sz="12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595331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1D7974B-1093-4221-A070-81498ACEDE97}"/>
              </a:ext>
            </a:extLst>
          </p:cNvPr>
          <p:cNvCxnSpPr>
            <a:cxnSpLocks/>
          </p:cNvCxnSpPr>
          <p:nvPr/>
        </p:nvCxnSpPr>
        <p:spPr>
          <a:xfrm>
            <a:off x="6266046" y="808428"/>
            <a:ext cx="0" cy="59721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5FFFCD0-FDE3-4AAC-82F7-D47B36D4E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46155"/>
              </p:ext>
            </p:extLst>
          </p:nvPr>
        </p:nvGraphicFramePr>
        <p:xfrm>
          <a:off x="6482753" y="551500"/>
          <a:ext cx="2410990" cy="6238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0990">
                  <a:extLst>
                    <a:ext uri="{9D8B030D-6E8A-4147-A177-3AD203B41FA5}">
                      <a16:colId xmlns:a16="http://schemas.microsoft.com/office/drawing/2014/main" val="3357853365"/>
                    </a:ext>
                  </a:extLst>
                </a:gridCol>
              </a:tblGrid>
              <a:tr h="26726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Peptide (40)</a:t>
                      </a:r>
                      <a:endParaRPr lang="ko-Kore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26672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AADDTWEPFASGK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69347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DSVTGTLPK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60543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LIQGAPTIR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88896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NNLELSTPLK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373545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VFSLQWGEVK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928204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DYFIATCK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592641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ALLAFQESK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946109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VTGVVLFR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620574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FQASVATPR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848707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IQPSGGTNINEALLR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7785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DGYLFQLLR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539197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VSTLPAITLK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22481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VLFYVDSEK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216294"/>
                  </a:ext>
                </a:extLst>
              </a:tr>
              <a:tr h="19088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TLNICEVGTIR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98822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VCPFAGILENGAVR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736522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DPTFIPAPIQAK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80815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GLIDLTLDK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289369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GDIGETGVPGAEGPR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258091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ELLALIQLER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195261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TNFDNDIALVR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493945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ASCLYGQLPK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230517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CDLISIPK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58684"/>
                  </a:ext>
                </a:extLst>
              </a:tr>
              <a:tr h="19088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ILLAELEQLK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0396466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DTEVLLVGLEPGTR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3362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CDENILWLDYK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48493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FAVLQENVAWGNGR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253708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LSNNALSGLPQGVFGK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412544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GLPGEVLGAQPGPR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645336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GFQQLLQELNQPR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622889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CINQLLCK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598481"/>
                  </a:ext>
                </a:extLst>
              </a:tr>
              <a:tr h="187454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LLGIETPLPK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553418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8712CCE-2A02-4101-B859-D7B98AEA0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981371"/>
              </p:ext>
            </p:extLst>
          </p:nvPr>
        </p:nvGraphicFramePr>
        <p:xfrm>
          <a:off x="10096904" y="522535"/>
          <a:ext cx="1709821" cy="6284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9821">
                  <a:extLst>
                    <a:ext uri="{9D8B030D-6E8A-4147-A177-3AD203B41FA5}">
                      <a16:colId xmlns:a16="http://schemas.microsoft.com/office/drawing/2014/main" val="618916333"/>
                    </a:ext>
                  </a:extLst>
                </a:gridCol>
              </a:tblGrid>
              <a:tr h="268912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Protein (40)</a:t>
                      </a:r>
                      <a:endParaRPr lang="ko-Kore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93661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TTR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09373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KLKB1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59718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IGFBP2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876097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PROS1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286260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CFI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947820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C1R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172242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C4BPB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043143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SOD3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19898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MBL2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051323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ITIH2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553683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HRG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449323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CTSD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875539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C7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81143"/>
                  </a:ext>
                </a:extLst>
              </a:tr>
              <a:tr h="2151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C6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529579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APOH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441258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AGT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312752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IFRD1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169905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ADIPOQ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966192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ECM1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90845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C1S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991094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GSTP1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383410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CORO1C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999011"/>
                  </a:ext>
                </a:extLst>
              </a:tr>
              <a:tr h="2151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VIM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248352"/>
                  </a:ext>
                </a:extLst>
              </a:tr>
              <a:tr h="191226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PTPRJ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674766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PKM2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654349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FCGBP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126823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CPN2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327212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COL4A2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787979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SERPINA5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805080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SEPP1(SELENOP)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850043"/>
                  </a:ext>
                </a:extLst>
              </a:tr>
              <a:tr h="1886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ICAM1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888783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36FF067-07D5-4055-AD13-C6EB0D813582}"/>
              </a:ext>
            </a:extLst>
          </p:cNvPr>
          <p:cNvCxnSpPr>
            <a:cxnSpLocks/>
          </p:cNvCxnSpPr>
          <p:nvPr/>
        </p:nvCxnSpPr>
        <p:spPr>
          <a:xfrm>
            <a:off x="3176337" y="1337912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CBCCB0-F2D9-4229-A033-A46A02AEE340}"/>
              </a:ext>
            </a:extLst>
          </p:cNvPr>
          <p:cNvCxnSpPr>
            <a:cxnSpLocks/>
          </p:cNvCxnSpPr>
          <p:nvPr/>
        </p:nvCxnSpPr>
        <p:spPr>
          <a:xfrm>
            <a:off x="3176337" y="1836821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B7E8669-7E93-4F30-98E1-6D5D5C86DC60}"/>
              </a:ext>
            </a:extLst>
          </p:cNvPr>
          <p:cNvCxnSpPr>
            <a:cxnSpLocks/>
          </p:cNvCxnSpPr>
          <p:nvPr/>
        </p:nvCxnSpPr>
        <p:spPr>
          <a:xfrm>
            <a:off x="3176337" y="2212207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F015816-238F-49B6-A11B-5407A88F9610}"/>
              </a:ext>
            </a:extLst>
          </p:cNvPr>
          <p:cNvCxnSpPr>
            <a:cxnSpLocks/>
          </p:cNvCxnSpPr>
          <p:nvPr/>
        </p:nvCxnSpPr>
        <p:spPr>
          <a:xfrm>
            <a:off x="3176337" y="2597217"/>
            <a:ext cx="1088315" cy="24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617FBB0-82A9-4FEC-90CD-5EC57B3F80BE}"/>
              </a:ext>
            </a:extLst>
          </p:cNvPr>
          <p:cNvCxnSpPr>
            <a:cxnSpLocks/>
          </p:cNvCxnSpPr>
          <p:nvPr/>
        </p:nvCxnSpPr>
        <p:spPr>
          <a:xfrm>
            <a:off x="3176337" y="3049604"/>
            <a:ext cx="1088315" cy="20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940B1F6-9D55-45DD-9A8C-1FD1954C275F}"/>
              </a:ext>
            </a:extLst>
          </p:cNvPr>
          <p:cNvCxnSpPr>
            <a:cxnSpLocks/>
          </p:cNvCxnSpPr>
          <p:nvPr/>
        </p:nvCxnSpPr>
        <p:spPr>
          <a:xfrm>
            <a:off x="3176337" y="3429000"/>
            <a:ext cx="1088315" cy="20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4507A7-540C-419D-851A-0D4D3DB7E91F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192160" y="3826239"/>
            <a:ext cx="1088315" cy="115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743E5C-D764-424C-8342-48383CB4EF32}"/>
              </a:ext>
            </a:extLst>
          </p:cNvPr>
          <p:cNvCxnSpPr>
            <a:cxnSpLocks/>
          </p:cNvCxnSpPr>
          <p:nvPr/>
        </p:nvCxnSpPr>
        <p:spPr>
          <a:xfrm>
            <a:off x="3176337" y="4302493"/>
            <a:ext cx="1088315" cy="19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BDBFDD6-7658-4E18-BFB2-71256E99002B}"/>
              </a:ext>
            </a:extLst>
          </p:cNvPr>
          <p:cNvCxnSpPr>
            <a:cxnSpLocks/>
          </p:cNvCxnSpPr>
          <p:nvPr/>
        </p:nvCxnSpPr>
        <p:spPr>
          <a:xfrm>
            <a:off x="3176337" y="4735629"/>
            <a:ext cx="1088315" cy="15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F6BFF4D-47E4-4F13-BA48-12AE80B934E4}"/>
              </a:ext>
            </a:extLst>
          </p:cNvPr>
          <p:cNvCxnSpPr>
            <a:cxnSpLocks/>
          </p:cNvCxnSpPr>
          <p:nvPr/>
        </p:nvCxnSpPr>
        <p:spPr>
          <a:xfrm>
            <a:off x="3176337" y="5168766"/>
            <a:ext cx="1088315" cy="11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DCAD62C-F6AD-4654-AFD4-E286EE451B08}"/>
              </a:ext>
            </a:extLst>
          </p:cNvPr>
          <p:cNvCxnSpPr>
            <a:cxnSpLocks/>
          </p:cNvCxnSpPr>
          <p:nvPr/>
        </p:nvCxnSpPr>
        <p:spPr>
          <a:xfrm>
            <a:off x="3176337" y="5630779"/>
            <a:ext cx="1088315" cy="12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F45C240-B2F2-4993-B09E-04049639F397}"/>
              </a:ext>
            </a:extLst>
          </p:cNvPr>
          <p:cNvCxnSpPr>
            <a:cxnSpLocks/>
          </p:cNvCxnSpPr>
          <p:nvPr/>
        </p:nvCxnSpPr>
        <p:spPr>
          <a:xfrm>
            <a:off x="3176337" y="6015789"/>
            <a:ext cx="1088315" cy="9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42CECA8-3E6B-4D42-86B7-128F260488A8}"/>
              </a:ext>
            </a:extLst>
          </p:cNvPr>
          <p:cNvCxnSpPr>
            <a:cxnSpLocks/>
          </p:cNvCxnSpPr>
          <p:nvPr/>
        </p:nvCxnSpPr>
        <p:spPr>
          <a:xfrm>
            <a:off x="3176337" y="6439301"/>
            <a:ext cx="1088315" cy="20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4B7CE9-E2CC-4D6C-A9F7-045B562D0E5B}"/>
              </a:ext>
            </a:extLst>
          </p:cNvPr>
          <p:cNvCxnSpPr>
            <a:cxnSpLocks/>
          </p:cNvCxnSpPr>
          <p:nvPr/>
        </p:nvCxnSpPr>
        <p:spPr>
          <a:xfrm flipV="1">
            <a:off x="3176337" y="1337912"/>
            <a:ext cx="1088315" cy="2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2F206F9-5FC3-474D-94F1-90D28B29DB21}"/>
              </a:ext>
            </a:extLst>
          </p:cNvPr>
          <p:cNvCxnSpPr>
            <a:cxnSpLocks/>
          </p:cNvCxnSpPr>
          <p:nvPr/>
        </p:nvCxnSpPr>
        <p:spPr>
          <a:xfrm flipV="1">
            <a:off x="3176336" y="1836821"/>
            <a:ext cx="1088316" cy="159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A0146F6-23A9-42E1-95A9-2C8E641E5579}"/>
              </a:ext>
            </a:extLst>
          </p:cNvPr>
          <p:cNvCxnSpPr>
            <a:cxnSpLocks/>
          </p:cNvCxnSpPr>
          <p:nvPr/>
        </p:nvCxnSpPr>
        <p:spPr>
          <a:xfrm flipV="1">
            <a:off x="3182520" y="2215996"/>
            <a:ext cx="1082132" cy="188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E4FD36F-0AFC-4F31-A179-FFA85B10599A}"/>
              </a:ext>
            </a:extLst>
          </p:cNvPr>
          <p:cNvCxnSpPr>
            <a:cxnSpLocks/>
          </p:cNvCxnSpPr>
          <p:nvPr/>
        </p:nvCxnSpPr>
        <p:spPr>
          <a:xfrm>
            <a:off x="3172799" y="2814297"/>
            <a:ext cx="1090861" cy="2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0DF3C1-3D06-45ED-BF7D-05C258ED2B2F}"/>
              </a:ext>
            </a:extLst>
          </p:cNvPr>
          <p:cNvCxnSpPr>
            <a:cxnSpLocks/>
          </p:cNvCxnSpPr>
          <p:nvPr/>
        </p:nvCxnSpPr>
        <p:spPr>
          <a:xfrm>
            <a:off x="3174353" y="3253339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B4F7239-4802-4609-94B9-5705AE397783}"/>
              </a:ext>
            </a:extLst>
          </p:cNvPr>
          <p:cNvCxnSpPr>
            <a:cxnSpLocks/>
          </p:cNvCxnSpPr>
          <p:nvPr/>
        </p:nvCxnSpPr>
        <p:spPr>
          <a:xfrm>
            <a:off x="3172799" y="3636746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9C93592-4D1A-4ECA-B888-6873F9D56EF6}"/>
              </a:ext>
            </a:extLst>
          </p:cNvPr>
          <p:cNvCxnSpPr>
            <a:cxnSpLocks/>
          </p:cNvCxnSpPr>
          <p:nvPr/>
        </p:nvCxnSpPr>
        <p:spPr>
          <a:xfrm>
            <a:off x="3172798" y="4060258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951ABE-5406-4C96-940D-5311CA0217C6}"/>
              </a:ext>
            </a:extLst>
          </p:cNvPr>
          <p:cNvCxnSpPr>
            <a:cxnSpLocks/>
          </p:cNvCxnSpPr>
          <p:nvPr/>
        </p:nvCxnSpPr>
        <p:spPr>
          <a:xfrm>
            <a:off x="3182520" y="4482165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AFDEFE3-0DB7-4324-AF25-313F70F3FADE}"/>
              </a:ext>
            </a:extLst>
          </p:cNvPr>
          <p:cNvCxnSpPr>
            <a:cxnSpLocks/>
          </p:cNvCxnSpPr>
          <p:nvPr/>
        </p:nvCxnSpPr>
        <p:spPr>
          <a:xfrm>
            <a:off x="3182520" y="4888030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76E0908-3339-4B20-A222-3B17DCABD04D}"/>
              </a:ext>
            </a:extLst>
          </p:cNvPr>
          <p:cNvCxnSpPr>
            <a:cxnSpLocks/>
          </p:cNvCxnSpPr>
          <p:nvPr/>
        </p:nvCxnSpPr>
        <p:spPr>
          <a:xfrm>
            <a:off x="3182520" y="5282665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F8FC863-C113-4D62-8C46-80446B8D68F9}"/>
              </a:ext>
            </a:extLst>
          </p:cNvPr>
          <p:cNvCxnSpPr>
            <a:cxnSpLocks/>
          </p:cNvCxnSpPr>
          <p:nvPr/>
        </p:nvCxnSpPr>
        <p:spPr>
          <a:xfrm>
            <a:off x="3182520" y="5754304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1BFCFE7-EC48-413A-9047-D26F82E4AEFC}"/>
              </a:ext>
            </a:extLst>
          </p:cNvPr>
          <p:cNvCxnSpPr>
            <a:cxnSpLocks/>
          </p:cNvCxnSpPr>
          <p:nvPr/>
        </p:nvCxnSpPr>
        <p:spPr>
          <a:xfrm>
            <a:off x="3172797" y="6112043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08C4B72-52F2-42EC-9FFF-0D6918A995D3}"/>
              </a:ext>
            </a:extLst>
          </p:cNvPr>
          <p:cNvCxnSpPr>
            <a:cxnSpLocks/>
          </p:cNvCxnSpPr>
          <p:nvPr/>
        </p:nvCxnSpPr>
        <p:spPr>
          <a:xfrm>
            <a:off x="3172796" y="6639828"/>
            <a:ext cx="1088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FDFED3F-C2AE-4C11-AFAD-F101EC8A0D56}"/>
              </a:ext>
            </a:extLst>
          </p:cNvPr>
          <p:cNvCxnSpPr>
            <a:cxnSpLocks/>
          </p:cNvCxnSpPr>
          <p:nvPr/>
        </p:nvCxnSpPr>
        <p:spPr>
          <a:xfrm>
            <a:off x="8893742" y="808428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6956CFD-91E8-4DAC-B339-35551B64D71A}"/>
              </a:ext>
            </a:extLst>
          </p:cNvPr>
          <p:cNvCxnSpPr>
            <a:cxnSpLocks/>
          </p:cNvCxnSpPr>
          <p:nvPr/>
        </p:nvCxnSpPr>
        <p:spPr>
          <a:xfrm>
            <a:off x="8893741" y="977790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DD4929-D149-491C-A911-2715897FCB00}"/>
              </a:ext>
            </a:extLst>
          </p:cNvPr>
          <p:cNvCxnSpPr>
            <a:cxnSpLocks/>
          </p:cNvCxnSpPr>
          <p:nvPr/>
        </p:nvCxnSpPr>
        <p:spPr>
          <a:xfrm>
            <a:off x="8893741" y="1191835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6213DA-F1B2-48E4-8029-D8706860769D}"/>
              </a:ext>
            </a:extLst>
          </p:cNvPr>
          <p:cNvCxnSpPr>
            <a:cxnSpLocks/>
          </p:cNvCxnSpPr>
          <p:nvPr/>
        </p:nvCxnSpPr>
        <p:spPr>
          <a:xfrm>
            <a:off x="8893741" y="1417227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4D54113-F4A9-4951-96E6-66710653ABEF}"/>
              </a:ext>
            </a:extLst>
          </p:cNvPr>
          <p:cNvCxnSpPr>
            <a:cxnSpLocks/>
          </p:cNvCxnSpPr>
          <p:nvPr/>
        </p:nvCxnSpPr>
        <p:spPr>
          <a:xfrm>
            <a:off x="8893741" y="1604115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561AB68-9326-4D3E-A5F3-19DBAA472ACE}"/>
              </a:ext>
            </a:extLst>
          </p:cNvPr>
          <p:cNvCxnSpPr>
            <a:cxnSpLocks/>
          </p:cNvCxnSpPr>
          <p:nvPr/>
        </p:nvCxnSpPr>
        <p:spPr>
          <a:xfrm>
            <a:off x="8901765" y="1807854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A6202FC-1A94-4AAA-83CD-CED92C64D6E9}"/>
              </a:ext>
            </a:extLst>
          </p:cNvPr>
          <p:cNvCxnSpPr>
            <a:cxnSpLocks/>
          </p:cNvCxnSpPr>
          <p:nvPr/>
        </p:nvCxnSpPr>
        <p:spPr>
          <a:xfrm>
            <a:off x="8893740" y="2014282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55DF748-0740-4CBF-B034-C38EB91142D9}"/>
              </a:ext>
            </a:extLst>
          </p:cNvPr>
          <p:cNvCxnSpPr>
            <a:cxnSpLocks/>
          </p:cNvCxnSpPr>
          <p:nvPr/>
        </p:nvCxnSpPr>
        <p:spPr>
          <a:xfrm>
            <a:off x="8901764" y="2210509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E2B8E21-F8D9-425A-BB86-92DAEEDB5E63}"/>
              </a:ext>
            </a:extLst>
          </p:cNvPr>
          <p:cNvCxnSpPr>
            <a:cxnSpLocks/>
          </p:cNvCxnSpPr>
          <p:nvPr/>
        </p:nvCxnSpPr>
        <p:spPr>
          <a:xfrm>
            <a:off x="8901764" y="2383763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35B57B2-F4D6-4005-A9F8-A72180DC0E50}"/>
              </a:ext>
            </a:extLst>
          </p:cNvPr>
          <p:cNvCxnSpPr>
            <a:cxnSpLocks/>
          </p:cNvCxnSpPr>
          <p:nvPr/>
        </p:nvCxnSpPr>
        <p:spPr>
          <a:xfrm>
            <a:off x="8893739" y="2577967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AA94D07-A87F-4A7E-92AD-C1AEAC56899D}"/>
              </a:ext>
            </a:extLst>
          </p:cNvPr>
          <p:cNvCxnSpPr>
            <a:cxnSpLocks/>
          </p:cNvCxnSpPr>
          <p:nvPr/>
        </p:nvCxnSpPr>
        <p:spPr>
          <a:xfrm>
            <a:off x="8901764" y="2775797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8644821-1CB1-4266-98A2-CE8508508652}"/>
              </a:ext>
            </a:extLst>
          </p:cNvPr>
          <p:cNvCxnSpPr>
            <a:cxnSpLocks/>
          </p:cNvCxnSpPr>
          <p:nvPr/>
        </p:nvCxnSpPr>
        <p:spPr>
          <a:xfrm>
            <a:off x="8893738" y="2982133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B07619F-F1DE-4F5B-9260-48CA9DB425E1}"/>
              </a:ext>
            </a:extLst>
          </p:cNvPr>
          <p:cNvCxnSpPr>
            <a:cxnSpLocks/>
          </p:cNvCxnSpPr>
          <p:nvPr/>
        </p:nvCxnSpPr>
        <p:spPr>
          <a:xfrm>
            <a:off x="8897610" y="3149772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631F564-72DA-4062-9081-F871FEDEF38A}"/>
              </a:ext>
            </a:extLst>
          </p:cNvPr>
          <p:cNvCxnSpPr>
            <a:cxnSpLocks/>
          </p:cNvCxnSpPr>
          <p:nvPr/>
        </p:nvCxnSpPr>
        <p:spPr>
          <a:xfrm>
            <a:off x="8893737" y="3357519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AF0D473-1362-4E06-A616-57FC890EB72D}"/>
              </a:ext>
            </a:extLst>
          </p:cNvPr>
          <p:cNvCxnSpPr>
            <a:cxnSpLocks/>
          </p:cNvCxnSpPr>
          <p:nvPr/>
        </p:nvCxnSpPr>
        <p:spPr>
          <a:xfrm>
            <a:off x="8879958" y="3532873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AD51E10-D238-455C-8289-5BEBD93FA86F}"/>
              </a:ext>
            </a:extLst>
          </p:cNvPr>
          <p:cNvCxnSpPr>
            <a:cxnSpLocks/>
          </p:cNvCxnSpPr>
          <p:nvPr/>
        </p:nvCxnSpPr>
        <p:spPr>
          <a:xfrm>
            <a:off x="8895054" y="3754299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B148426-E89E-42AA-9F97-DD974B7E0B3C}"/>
              </a:ext>
            </a:extLst>
          </p:cNvPr>
          <p:cNvCxnSpPr>
            <a:cxnSpLocks/>
          </p:cNvCxnSpPr>
          <p:nvPr/>
        </p:nvCxnSpPr>
        <p:spPr>
          <a:xfrm>
            <a:off x="8901764" y="3958135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7771703-3D34-493C-8D7B-50CD96417968}"/>
              </a:ext>
            </a:extLst>
          </p:cNvPr>
          <p:cNvCxnSpPr>
            <a:cxnSpLocks/>
          </p:cNvCxnSpPr>
          <p:nvPr/>
        </p:nvCxnSpPr>
        <p:spPr>
          <a:xfrm>
            <a:off x="8879958" y="4156415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B36C23-8559-4B0E-9F66-6A7A9DBD947A}"/>
              </a:ext>
            </a:extLst>
          </p:cNvPr>
          <p:cNvCxnSpPr>
            <a:cxnSpLocks/>
          </p:cNvCxnSpPr>
          <p:nvPr/>
        </p:nvCxnSpPr>
        <p:spPr>
          <a:xfrm>
            <a:off x="8901764" y="4348118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6B98BE2-F15B-48D1-9F28-2F2D8B5580A3}"/>
              </a:ext>
            </a:extLst>
          </p:cNvPr>
          <p:cNvCxnSpPr>
            <a:cxnSpLocks/>
          </p:cNvCxnSpPr>
          <p:nvPr/>
        </p:nvCxnSpPr>
        <p:spPr>
          <a:xfrm>
            <a:off x="8901763" y="4570301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76B6310-F0BC-4944-8AAD-282E2DD2A05D}"/>
              </a:ext>
            </a:extLst>
          </p:cNvPr>
          <p:cNvCxnSpPr>
            <a:cxnSpLocks/>
          </p:cNvCxnSpPr>
          <p:nvPr/>
        </p:nvCxnSpPr>
        <p:spPr>
          <a:xfrm>
            <a:off x="8901763" y="4781255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7E8AF2B-8EDA-4D3E-A272-E85E9C5D3395}"/>
              </a:ext>
            </a:extLst>
          </p:cNvPr>
          <p:cNvCxnSpPr>
            <a:cxnSpLocks/>
          </p:cNvCxnSpPr>
          <p:nvPr/>
        </p:nvCxnSpPr>
        <p:spPr>
          <a:xfrm>
            <a:off x="8901763" y="4974563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706B3C7-29E5-483E-9353-F5595A3B2735}"/>
              </a:ext>
            </a:extLst>
          </p:cNvPr>
          <p:cNvCxnSpPr>
            <a:cxnSpLocks/>
          </p:cNvCxnSpPr>
          <p:nvPr/>
        </p:nvCxnSpPr>
        <p:spPr>
          <a:xfrm>
            <a:off x="8893737" y="5144609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1D63660-AA8F-46D1-B84A-DE2ECC69DFE3}"/>
              </a:ext>
            </a:extLst>
          </p:cNvPr>
          <p:cNvCxnSpPr>
            <a:cxnSpLocks/>
          </p:cNvCxnSpPr>
          <p:nvPr/>
        </p:nvCxnSpPr>
        <p:spPr>
          <a:xfrm>
            <a:off x="8897609" y="5312248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5FA8C4B-465E-4D9B-8D45-B8D9B2C49D32}"/>
              </a:ext>
            </a:extLst>
          </p:cNvPr>
          <p:cNvCxnSpPr>
            <a:cxnSpLocks/>
          </p:cNvCxnSpPr>
          <p:nvPr/>
        </p:nvCxnSpPr>
        <p:spPr>
          <a:xfrm>
            <a:off x="8893736" y="5519995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577D8C1-686E-4D12-B569-1C4FEFD296C8}"/>
              </a:ext>
            </a:extLst>
          </p:cNvPr>
          <p:cNvCxnSpPr>
            <a:cxnSpLocks/>
          </p:cNvCxnSpPr>
          <p:nvPr/>
        </p:nvCxnSpPr>
        <p:spPr>
          <a:xfrm>
            <a:off x="8879957" y="5695349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92974C7-FC13-4C91-8232-F4A58F8702EA}"/>
              </a:ext>
            </a:extLst>
          </p:cNvPr>
          <p:cNvCxnSpPr>
            <a:cxnSpLocks/>
          </p:cNvCxnSpPr>
          <p:nvPr/>
        </p:nvCxnSpPr>
        <p:spPr>
          <a:xfrm>
            <a:off x="8895053" y="5916775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1B724639-3DBC-4519-885F-2473AF6D251E}"/>
              </a:ext>
            </a:extLst>
          </p:cNvPr>
          <p:cNvCxnSpPr>
            <a:cxnSpLocks/>
          </p:cNvCxnSpPr>
          <p:nvPr/>
        </p:nvCxnSpPr>
        <p:spPr>
          <a:xfrm>
            <a:off x="8901763" y="6120611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7F5E15F-296D-47A5-B45F-6156DCA28196}"/>
              </a:ext>
            </a:extLst>
          </p:cNvPr>
          <p:cNvCxnSpPr>
            <a:cxnSpLocks/>
          </p:cNvCxnSpPr>
          <p:nvPr/>
        </p:nvCxnSpPr>
        <p:spPr>
          <a:xfrm>
            <a:off x="8879957" y="6318891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07BE64D-B4B5-457E-B357-657A488DE0D6}"/>
              </a:ext>
            </a:extLst>
          </p:cNvPr>
          <p:cNvCxnSpPr>
            <a:cxnSpLocks/>
          </p:cNvCxnSpPr>
          <p:nvPr/>
        </p:nvCxnSpPr>
        <p:spPr>
          <a:xfrm>
            <a:off x="8901763" y="6510594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4118907-C332-448B-8A8B-4C6B6E205776}"/>
              </a:ext>
            </a:extLst>
          </p:cNvPr>
          <p:cNvCxnSpPr>
            <a:cxnSpLocks/>
          </p:cNvCxnSpPr>
          <p:nvPr/>
        </p:nvCxnSpPr>
        <p:spPr>
          <a:xfrm>
            <a:off x="8901762" y="6732777"/>
            <a:ext cx="113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2337A3-E336-4496-AD2E-3E13AB44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9" y="2018297"/>
            <a:ext cx="9382125" cy="262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79757-4011-407F-89AA-AFFD315F2D8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35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DB1A3E-DFB6-48FD-80CF-B1EC5B52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45" y="1303623"/>
            <a:ext cx="3361358" cy="5123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9D30D8-4839-4DC4-A20B-7534F58D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995" y="1899316"/>
            <a:ext cx="1874364" cy="4748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08B787-F539-411A-8063-9537B5546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662" y="2369174"/>
            <a:ext cx="1999322" cy="4248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F0F678-6612-4F9C-BBB8-8D4FEEC3816D}"/>
              </a:ext>
            </a:extLst>
          </p:cNvPr>
          <p:cNvSpPr txBox="1"/>
          <p:nvPr/>
        </p:nvSpPr>
        <p:spPr>
          <a:xfrm>
            <a:off x="4681807" y="2317293"/>
            <a:ext cx="692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12롯데마트드림Medium"/>
              </a:rPr>
              <a:t>i</a:t>
            </a:r>
            <a:r>
              <a:rPr lang="en-US" altLang="ko-KR" dirty="0" err="1">
                <a:latin typeface="12롯데마트드림Medium"/>
              </a:rPr>
              <a:t>th</a:t>
            </a:r>
            <a:r>
              <a:rPr lang="en-US" altLang="ko-KR" dirty="0">
                <a:latin typeface="12롯데마트드림Medium"/>
              </a:rPr>
              <a:t> dimension of the input connected to</a:t>
            </a:r>
            <a:r>
              <a:rPr lang="en-US" altLang="ko-KR" b="1" dirty="0">
                <a:latin typeface="12롯데마트드림Medium"/>
              </a:rPr>
              <a:t> </a:t>
            </a:r>
            <a:r>
              <a:rPr lang="en-US" altLang="ko-KR" b="1" dirty="0" err="1">
                <a:latin typeface="12롯데마트드림Medium"/>
              </a:rPr>
              <a:t>j</a:t>
            </a:r>
            <a:r>
              <a:rPr lang="en-US" altLang="ko-KR" dirty="0" err="1">
                <a:latin typeface="12롯데마트드림Medium"/>
              </a:rPr>
              <a:t>th</a:t>
            </a:r>
            <a:r>
              <a:rPr lang="en-US" altLang="ko-KR" dirty="0">
                <a:latin typeface="12롯데마트드림Medium"/>
              </a:rPr>
              <a:t> hidden neuron</a:t>
            </a:r>
            <a:endParaRPr lang="ko-KR" altLang="en-US" dirty="0">
              <a:latin typeface="12롯데마트드림Medium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688435-8B9B-4867-806B-A9EF391F7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175" y="3419751"/>
            <a:ext cx="2153028" cy="915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AA708A-F9D1-4389-A811-673C05747408}"/>
              </a:ext>
            </a:extLst>
          </p:cNvPr>
          <p:cNvSpPr txBox="1"/>
          <p:nvPr/>
        </p:nvSpPr>
        <p:spPr>
          <a:xfrm>
            <a:off x="1616170" y="5117923"/>
            <a:ext cx="8917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12롯데마트드림Medium"/>
              </a:rPr>
              <a:t>it can be concluded that the features with highest </a:t>
            </a:r>
            <a:r>
              <a:rPr lang="en-US" altLang="ko-KR" b="1" dirty="0">
                <a:latin typeface="12롯데마트드림Medium"/>
              </a:rPr>
              <a:t>c+ </a:t>
            </a:r>
            <a:r>
              <a:rPr lang="en-US" altLang="ko-KR" dirty="0">
                <a:latin typeface="12롯데마트드림Medium"/>
              </a:rPr>
              <a:t>are more likely to instigate the neurons to participate in classification.</a:t>
            </a:r>
            <a:endParaRPr lang="ko-KR" altLang="en-US" dirty="0">
              <a:latin typeface="12롯데마트드림Medium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BC4C95-465D-4358-AEFF-F39487EEE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990" y="3465271"/>
            <a:ext cx="2105025" cy="8667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3BB16B3-DEE5-4C10-BCC2-15D4EC716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8999" y="3465271"/>
            <a:ext cx="2153722" cy="919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4C2ABF-5585-424B-9004-4C6B5A11F70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48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DB1A3E-DFB6-48FD-80CF-B1EC5B52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45" y="1303623"/>
            <a:ext cx="3361358" cy="5123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9D30D8-4839-4DC4-A20B-7534F58D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995" y="1899316"/>
            <a:ext cx="1874364" cy="4748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08B787-F539-411A-8063-9537B5546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662" y="2369174"/>
            <a:ext cx="1999322" cy="4248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F0F678-6612-4F9C-BBB8-8D4FEEC3816D}"/>
              </a:ext>
            </a:extLst>
          </p:cNvPr>
          <p:cNvSpPr txBox="1"/>
          <p:nvPr/>
        </p:nvSpPr>
        <p:spPr>
          <a:xfrm>
            <a:off x="4681807" y="2317293"/>
            <a:ext cx="692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12롯데마트드림Medium"/>
              </a:rPr>
              <a:t>i</a:t>
            </a:r>
            <a:r>
              <a:rPr lang="en-US" altLang="ko-KR" dirty="0" err="1">
                <a:latin typeface="12롯데마트드림Medium"/>
              </a:rPr>
              <a:t>th</a:t>
            </a:r>
            <a:r>
              <a:rPr lang="en-US" altLang="ko-KR" dirty="0">
                <a:latin typeface="12롯데마트드림Medium"/>
              </a:rPr>
              <a:t> dimension of the input connected to</a:t>
            </a:r>
            <a:r>
              <a:rPr lang="en-US" altLang="ko-KR" b="1" dirty="0">
                <a:latin typeface="12롯데마트드림Medium"/>
              </a:rPr>
              <a:t> </a:t>
            </a:r>
            <a:r>
              <a:rPr lang="en-US" altLang="ko-KR" b="1" dirty="0" err="1">
                <a:latin typeface="12롯데마트드림Medium"/>
              </a:rPr>
              <a:t>j</a:t>
            </a:r>
            <a:r>
              <a:rPr lang="en-US" altLang="ko-KR" dirty="0" err="1">
                <a:latin typeface="12롯데마트드림Medium"/>
              </a:rPr>
              <a:t>th</a:t>
            </a:r>
            <a:r>
              <a:rPr lang="en-US" altLang="ko-KR" dirty="0">
                <a:latin typeface="12롯데마트드림Medium"/>
              </a:rPr>
              <a:t> hidden neuron</a:t>
            </a:r>
            <a:endParaRPr lang="ko-KR" altLang="en-US" dirty="0">
              <a:latin typeface="12롯데마트드림Medium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688435-8B9B-4867-806B-A9EF391F7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175" y="3419751"/>
            <a:ext cx="2153028" cy="915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AA708A-F9D1-4389-A811-673C05747408}"/>
              </a:ext>
            </a:extLst>
          </p:cNvPr>
          <p:cNvSpPr txBox="1"/>
          <p:nvPr/>
        </p:nvSpPr>
        <p:spPr>
          <a:xfrm>
            <a:off x="1616170" y="5117923"/>
            <a:ext cx="8917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12롯데마트드림Medium"/>
              </a:rPr>
              <a:t>it can be concluded that the features with highest </a:t>
            </a:r>
            <a:r>
              <a:rPr lang="en-US" altLang="ko-KR" b="1" dirty="0">
                <a:latin typeface="12롯데마트드림Medium"/>
              </a:rPr>
              <a:t>c+ </a:t>
            </a:r>
            <a:r>
              <a:rPr lang="en-US" altLang="ko-KR" dirty="0">
                <a:latin typeface="12롯데마트드림Medium"/>
              </a:rPr>
              <a:t>are more likely to instigate the neurons to participate in classification.</a:t>
            </a:r>
            <a:endParaRPr lang="ko-KR" altLang="en-US" dirty="0">
              <a:latin typeface="12롯데마트드림Medium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BC4C95-465D-4358-AEFF-F39487EEE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990" y="3465271"/>
            <a:ext cx="2105025" cy="8667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3BB16B3-DEE5-4C10-BCC2-15D4EC716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8999" y="3465271"/>
            <a:ext cx="2153722" cy="91916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DCFC49-1861-4FEB-9BDC-8AB03F45D44B}"/>
              </a:ext>
            </a:extLst>
          </p:cNvPr>
          <p:cNvSpPr/>
          <p:nvPr/>
        </p:nvSpPr>
        <p:spPr>
          <a:xfrm>
            <a:off x="4539585" y="812490"/>
            <a:ext cx="7414991" cy="918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C438F-411D-4A6B-ABAD-CFB9DE47145E}"/>
              </a:ext>
            </a:extLst>
          </p:cNvPr>
          <p:cNvSpPr txBox="1"/>
          <p:nvPr/>
        </p:nvSpPr>
        <p:spPr>
          <a:xfrm>
            <a:off x="4614430" y="905457"/>
            <a:ext cx="8917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12롯데마트드림Medium"/>
              </a:rPr>
              <a:t>최종적으로 학습된 모델에서</a:t>
            </a:r>
            <a:r>
              <a:rPr lang="en-US" altLang="ko-KR" dirty="0">
                <a:latin typeface="12롯데마트드림Medium"/>
              </a:rPr>
              <a:t>, </a:t>
            </a:r>
          </a:p>
          <a:p>
            <a:r>
              <a:rPr lang="ko-KR" altLang="en-US" dirty="0">
                <a:latin typeface="12롯데마트드림Medium"/>
              </a:rPr>
              <a:t>각 </a:t>
            </a:r>
            <a:r>
              <a:rPr lang="en-US" altLang="ko-KR" dirty="0">
                <a:latin typeface="12롯데마트드림Medium"/>
              </a:rPr>
              <a:t>input</a:t>
            </a:r>
            <a:r>
              <a:rPr lang="ko-KR" altLang="en-US" dirty="0">
                <a:latin typeface="12롯데마트드림Medium"/>
              </a:rPr>
              <a:t>에 연결된 다음 </a:t>
            </a:r>
            <a:r>
              <a:rPr lang="en-US" altLang="ko-KR" dirty="0">
                <a:latin typeface="12롯데마트드림Medium"/>
              </a:rPr>
              <a:t>hidden node</a:t>
            </a:r>
            <a:r>
              <a:rPr lang="ko-KR" altLang="en-US" dirty="0">
                <a:latin typeface="12롯데마트드림Medium"/>
              </a:rPr>
              <a:t>들의 </a:t>
            </a:r>
            <a:r>
              <a:rPr lang="en-US" altLang="ko-KR" dirty="0">
                <a:latin typeface="12롯데마트드림Medium"/>
              </a:rPr>
              <a:t>a </a:t>
            </a:r>
            <a:r>
              <a:rPr lang="ko-KR" altLang="en-US" dirty="0">
                <a:latin typeface="12롯데마트드림Medium"/>
              </a:rPr>
              <a:t>값이 클수록 중요한 </a:t>
            </a:r>
            <a:r>
              <a:rPr lang="en-US" altLang="ko-KR" dirty="0">
                <a:latin typeface="12롯데마트드림Medium"/>
              </a:rPr>
              <a:t>feature</a:t>
            </a:r>
          </a:p>
          <a:p>
            <a:endParaRPr lang="en-US" altLang="ko-KR" dirty="0">
              <a:latin typeface="12롯데마트드림Medium"/>
            </a:endParaRPr>
          </a:p>
          <a:p>
            <a:r>
              <a:rPr lang="ko-KR" altLang="en-US" dirty="0">
                <a:latin typeface="12롯데마트드림Medium"/>
              </a:rPr>
              <a:t>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3C2466-2BAF-4106-9350-75A33E869808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93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41807" y="2565359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(Pos/Neg)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1D95F6-09EA-468A-B278-C82EB99A79A1}"/>
              </a:ext>
            </a:extLst>
          </p:cNvPr>
          <p:cNvSpPr txBox="1"/>
          <p:nvPr/>
        </p:nvSpPr>
        <p:spPr>
          <a:xfrm>
            <a:off x="2837889" y="5468519"/>
            <a:ext cx="35380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12롯데마트드림Medium"/>
              </a:rPr>
              <a:t>각 </a:t>
            </a:r>
            <a:r>
              <a:rPr lang="en-US" altLang="ko-KR" sz="1400" dirty="0">
                <a:latin typeface="12롯데마트드림Medium"/>
              </a:rPr>
              <a:t>Peptide</a:t>
            </a:r>
            <a:r>
              <a:rPr lang="ko-KR" altLang="en-US" sz="1400" dirty="0">
                <a:latin typeface="12롯데마트드림Medium"/>
              </a:rPr>
              <a:t>에 연결된 </a:t>
            </a:r>
            <a:r>
              <a:rPr lang="en-US" altLang="ko-KR" sz="1400" dirty="0">
                <a:latin typeface="12롯데마트드림Medium"/>
              </a:rPr>
              <a:t>Protein</a:t>
            </a:r>
            <a:r>
              <a:rPr lang="ko-KR" altLang="en-US" sz="1400" dirty="0">
                <a:latin typeface="12롯데마트드림Medium"/>
              </a:rPr>
              <a:t>에 해당하는 </a:t>
            </a:r>
            <a:endParaRPr lang="en-US" altLang="ko-KR" sz="1400" dirty="0">
              <a:latin typeface="12롯데마트드림Medium"/>
            </a:endParaRPr>
          </a:p>
          <a:p>
            <a:r>
              <a:rPr lang="ko-KR" altLang="en-US" sz="1400" dirty="0">
                <a:latin typeface="12롯데마트드림Medium"/>
              </a:rPr>
              <a:t>가중치</a:t>
            </a:r>
            <a:r>
              <a:rPr lang="en-US" altLang="ko-KR" sz="1400" dirty="0">
                <a:latin typeface="12롯데마트드림Medium"/>
              </a:rPr>
              <a:t>(</a:t>
            </a:r>
            <a:r>
              <a:rPr lang="en-US" altLang="ko-KR" sz="1400" dirty="0" err="1">
                <a:latin typeface="12롯데마트드림Medium"/>
              </a:rPr>
              <a:t>ReLu</a:t>
            </a:r>
            <a:r>
              <a:rPr lang="ko-KR" altLang="en-US" sz="1400" dirty="0">
                <a:latin typeface="12롯데마트드림Medium"/>
              </a:rPr>
              <a:t>값</a:t>
            </a:r>
            <a:r>
              <a:rPr lang="en-US" altLang="ko-KR" sz="1400" dirty="0">
                <a:latin typeface="12롯데마트드림Medium"/>
              </a:rPr>
              <a:t>)</a:t>
            </a:r>
            <a:r>
              <a:rPr lang="ko-KR" altLang="en-US" sz="1400" dirty="0">
                <a:latin typeface="12롯데마트드림Medium"/>
              </a:rPr>
              <a:t>이 클수록 더 중요한 </a:t>
            </a:r>
            <a:r>
              <a:rPr lang="en-US" altLang="ko-KR" sz="1400" dirty="0">
                <a:latin typeface="12롯데마트드림Medium"/>
              </a:rPr>
              <a:t>Peptide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5777FCB-2433-4E16-9845-341AF2F3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7" y="4685958"/>
            <a:ext cx="2297819" cy="18295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903731" y="5444753"/>
            <a:ext cx="3820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12롯데마트드림Medium"/>
              </a:rPr>
              <a:t>각 </a:t>
            </a:r>
            <a:r>
              <a:rPr lang="en-US" altLang="ko-KR" sz="1400" dirty="0">
                <a:latin typeface="12롯데마트드림Medium"/>
              </a:rPr>
              <a:t>Protein</a:t>
            </a:r>
            <a:r>
              <a:rPr lang="ko-KR" altLang="en-US" sz="1400" dirty="0">
                <a:latin typeface="12롯데마트드림Medium"/>
              </a:rPr>
              <a:t>에 연결된 </a:t>
            </a:r>
            <a:r>
              <a:rPr lang="en-US" altLang="ko-KR" sz="1400" dirty="0">
                <a:latin typeface="12롯데마트드림Medium"/>
              </a:rPr>
              <a:t>hidden node</a:t>
            </a:r>
            <a:r>
              <a:rPr lang="ko-KR" altLang="en-US" sz="1400" dirty="0">
                <a:latin typeface="12롯데마트드림Medium"/>
              </a:rPr>
              <a:t>에 해당하는 </a:t>
            </a:r>
            <a:endParaRPr lang="en-US" altLang="ko-KR" sz="1400" dirty="0">
              <a:latin typeface="12롯데마트드림Medium"/>
            </a:endParaRPr>
          </a:p>
          <a:p>
            <a:r>
              <a:rPr lang="ko-KR" altLang="en-US" sz="1400" dirty="0">
                <a:latin typeface="12롯데마트드림Medium"/>
              </a:rPr>
              <a:t>가중치</a:t>
            </a:r>
            <a:r>
              <a:rPr lang="en-US" altLang="ko-KR" sz="1400" dirty="0">
                <a:latin typeface="12롯데마트드림Medium"/>
              </a:rPr>
              <a:t>(</a:t>
            </a:r>
            <a:r>
              <a:rPr lang="en-US" altLang="ko-KR" sz="1400" dirty="0" err="1">
                <a:latin typeface="12롯데마트드림Medium"/>
              </a:rPr>
              <a:t>ReLu</a:t>
            </a:r>
            <a:r>
              <a:rPr lang="ko-KR" altLang="en-US" sz="1400" dirty="0">
                <a:latin typeface="12롯데마트드림Medium"/>
              </a:rPr>
              <a:t>값</a:t>
            </a:r>
            <a:r>
              <a:rPr lang="en-US" altLang="ko-KR" sz="1400" dirty="0">
                <a:latin typeface="12롯데마트드림Medium"/>
              </a:rPr>
              <a:t>)</a:t>
            </a:r>
            <a:r>
              <a:rPr lang="ko-KR" altLang="en-US" sz="1400" dirty="0">
                <a:latin typeface="12롯데마트드림Medium"/>
              </a:rPr>
              <a:t>이 클수록 더 중요한 </a:t>
            </a:r>
            <a:r>
              <a:rPr lang="en-US" altLang="ko-KR" sz="1400" dirty="0">
                <a:latin typeface="12롯데마트드림Medium"/>
              </a:rPr>
              <a:t>Protein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1C3FFF4-ABE3-4680-A655-70B03F10AC16}"/>
              </a:ext>
            </a:extLst>
          </p:cNvPr>
          <p:cNvCxnSpPr>
            <a:cxnSpLocks/>
          </p:cNvCxnSpPr>
          <p:nvPr/>
        </p:nvCxnSpPr>
        <p:spPr>
          <a:xfrm>
            <a:off x="3838494" y="4898867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76" y="597083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Results compared to </a:t>
            </a:r>
            <a:r>
              <a:rPr lang="en-US" altLang="ko-KR" sz="3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Oncotarget</a:t>
            </a:r>
            <a:endParaRPr lang="en-US" altLang="ko-KR" sz="3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6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61F387C-0908-40C0-968E-9C65A77EF5F9}"/>
              </a:ext>
            </a:extLst>
          </p:cNvPr>
          <p:cNvSpPr/>
          <p:nvPr/>
        </p:nvSpPr>
        <p:spPr>
          <a:xfrm>
            <a:off x="213903" y="6339021"/>
            <a:ext cx="1109708" cy="3574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CA19-9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1559439" y="4892383"/>
            <a:ext cx="6627890" cy="4162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12롯데마트드림Medium"/>
              </a:rPr>
              <a:t>Top 10 Gene Selected</a:t>
            </a:r>
          </a:p>
          <a:p>
            <a:r>
              <a:rPr lang="en-US" altLang="ko-KR" sz="2000" b="1" dirty="0">
                <a:latin typeface="12롯데마트드림Medium"/>
              </a:rPr>
              <a:t>Top 17 Peptide Selected</a:t>
            </a:r>
          </a:p>
          <a:p>
            <a:endParaRPr lang="en-US" altLang="ko-KR" sz="1800" dirty="0">
              <a:latin typeface="12롯데마트드림Medium"/>
            </a:endParaRPr>
          </a:p>
          <a:p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D49AF7BF-785B-4430-9B20-853C1ADCC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946108"/>
              </p:ext>
            </p:extLst>
          </p:nvPr>
        </p:nvGraphicFramePr>
        <p:xfrm>
          <a:off x="351501" y="889283"/>
          <a:ext cx="3653172" cy="52286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586">
                  <a:extLst>
                    <a:ext uri="{9D8B030D-6E8A-4147-A177-3AD203B41FA5}">
                      <a16:colId xmlns:a16="http://schemas.microsoft.com/office/drawing/2014/main" val="1468408264"/>
                    </a:ext>
                  </a:extLst>
                </a:gridCol>
                <a:gridCol w="1826586">
                  <a:extLst>
                    <a:ext uri="{9D8B030D-6E8A-4147-A177-3AD203B41FA5}">
                      <a16:colId xmlns:a16="http://schemas.microsoft.com/office/drawing/2014/main" val="3299670296"/>
                    </a:ext>
                  </a:extLst>
                </a:gridCol>
              </a:tblGrid>
              <a:tr h="3398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Gene Name</a:t>
                      </a:r>
                      <a:endParaRPr lang="ko-Kore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Peptide Sequence</a:t>
                      </a:r>
                      <a:endParaRPr lang="ko-Kore-KR" altLang="en-US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59769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TTR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13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AADDTWEPFASGK</a:t>
                      </a:r>
                      <a:endParaRPr kumimoji="0" lang="en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3378909"/>
                  </a:ext>
                </a:extLst>
              </a:tr>
              <a:tr h="243743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953363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en-US" sz="1300" dirty="0"/>
                        <a:t>CLU</a:t>
                      </a:r>
                      <a:endParaRPr lang="ko-Kore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ASSIIDELFQDR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7029738"/>
                  </a:ext>
                </a:extLst>
              </a:tr>
              <a:tr h="243743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TLLSNLEEAK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134665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LRG1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DLLLPQPDLR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43789775"/>
                  </a:ext>
                </a:extLst>
              </a:tr>
              <a:tr h="243743">
                <a:tc v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VAAGAFQGLR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85458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C1R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DYFIATCK</a:t>
                      </a:r>
                      <a:endParaRPr lang="en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4214566"/>
                  </a:ext>
                </a:extLst>
              </a:tr>
              <a:tr h="243743">
                <a:tc v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07692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28337827"/>
                  </a:ext>
                </a:extLst>
              </a:tr>
              <a:tr h="243743">
                <a:tc v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LSSGLVTAALYGR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389576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NADYSYSVWK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54052087"/>
                  </a:ext>
                </a:extLst>
              </a:tr>
              <a:tr h="243743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GGSASTWLTAFALR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777973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CFI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IEDGFSLK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7728422"/>
                  </a:ext>
                </a:extLst>
              </a:tr>
              <a:tr h="257607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062666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CFH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GEWVALNPLR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222408"/>
                  </a:ext>
                </a:extLst>
              </a:tr>
              <a:tr h="243743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TGESVEFVCK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55740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SERPINC1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GEWVALNPLR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6979749"/>
                  </a:ext>
                </a:extLst>
              </a:tr>
              <a:tr h="243743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TGESVEFVCK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934913"/>
                  </a:ext>
                </a:extLst>
              </a:tr>
              <a:tr h="24374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ITIH4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AGFSWIEVTFK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1831122"/>
                  </a:ext>
                </a:extLst>
              </a:tr>
              <a:tr h="243743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LALDNGGLAR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757729"/>
                  </a:ext>
                </a:extLst>
              </a:tr>
            </a:tbl>
          </a:graphicData>
        </a:graphic>
      </p:graphicFrame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8244A3D-58BE-4CB0-A837-5E2BADB84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09"/>
          <a:stretch/>
        </p:blipFill>
        <p:spPr>
          <a:xfrm>
            <a:off x="4446220" y="977847"/>
            <a:ext cx="3927759" cy="4902306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598BFF79-1947-4B2C-9C96-47E0B2B5C71D}"/>
              </a:ext>
            </a:extLst>
          </p:cNvPr>
          <p:cNvSpPr txBox="1">
            <a:spLocks/>
          </p:cNvSpPr>
          <p:nvPr/>
        </p:nvSpPr>
        <p:spPr>
          <a:xfrm>
            <a:off x="8302832" y="1593118"/>
            <a:ext cx="6627890" cy="4162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The final 5 panels in </a:t>
            </a:r>
            <a:r>
              <a:rPr lang="en-US" altLang="ko-KR" sz="1800" dirty="0" err="1"/>
              <a:t>Oncotarget</a:t>
            </a:r>
            <a:endParaRPr lang="en-US" altLang="ko-KR" sz="1800" dirty="0"/>
          </a:p>
          <a:p>
            <a:endParaRPr lang="en-US" altLang="ko-KR" sz="18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CA19-9+CLU+SERPINC1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CA19-9+C5+TTR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CA19-9+LRG1+TTR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CA19-9+ITIH4+CLU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CA19-9+LRG1+CLU</a:t>
            </a:r>
            <a:endParaRPr lang="ko-KR" altLang="en-US" sz="4800" dirty="0">
              <a:latin typeface="12롯데마트드림Medium"/>
            </a:endParaRPr>
          </a:p>
        </p:txBody>
      </p:sp>
    </p:spTree>
    <p:extLst>
      <p:ext uri="{BB962C8B-B14F-4D97-AF65-F5344CB8AC3E}">
        <p14:creationId xmlns:p14="http://schemas.microsoft.com/office/powerpoint/2010/main" val="27585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ACDBC2C4-EC5F-4574-96A0-82C574263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857776"/>
              </p:ext>
            </p:extLst>
          </p:nvPr>
        </p:nvGraphicFramePr>
        <p:xfrm>
          <a:off x="2515402" y="1384701"/>
          <a:ext cx="6411795" cy="50901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4802">
                  <a:extLst>
                    <a:ext uri="{9D8B030D-6E8A-4147-A177-3AD203B41FA5}">
                      <a16:colId xmlns:a16="http://schemas.microsoft.com/office/drawing/2014/main" val="752708456"/>
                    </a:ext>
                  </a:extLst>
                </a:gridCol>
                <a:gridCol w="1179523">
                  <a:extLst>
                    <a:ext uri="{9D8B030D-6E8A-4147-A177-3AD203B41FA5}">
                      <a16:colId xmlns:a16="http://schemas.microsoft.com/office/drawing/2014/main" val="595638966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113315046"/>
                    </a:ext>
                  </a:extLst>
                </a:gridCol>
                <a:gridCol w="1386038">
                  <a:extLst>
                    <a:ext uri="{9D8B030D-6E8A-4147-A177-3AD203B41FA5}">
                      <a16:colId xmlns:a16="http://schemas.microsoft.com/office/drawing/2014/main" val="777085938"/>
                    </a:ext>
                  </a:extLst>
                </a:gridCol>
                <a:gridCol w="1530417">
                  <a:extLst>
                    <a:ext uri="{9D8B030D-6E8A-4147-A177-3AD203B41FA5}">
                      <a16:colId xmlns:a16="http://schemas.microsoft.com/office/drawing/2014/main" val="1903909350"/>
                    </a:ext>
                  </a:extLst>
                </a:gridCol>
              </a:tblGrid>
              <a:tr h="338528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Performance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CA19-9+LRG1+TTR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CA19-9+CLU+TTR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12179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0.931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0.940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03860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99028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582610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Other Cancer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7622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0.911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3784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0.640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0.760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472311"/>
                  </a:ext>
                </a:extLst>
              </a:tr>
              <a:tr h="22702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Pancreatic Benign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745617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0.879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0.839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2286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0.781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65692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PDAC*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48590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0.857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980567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2528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Other Cancer vs PDAC*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0.520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0.830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0.852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89307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747343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0.241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0.517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0.681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533382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Pancreatic Benign vs PDAC*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0.520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0.892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960554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46381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13612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6E526C6-2359-40B9-96D7-AF569EAE0B75}"/>
              </a:ext>
            </a:extLst>
          </p:cNvPr>
          <p:cNvSpPr txBox="1"/>
          <p:nvPr/>
        </p:nvSpPr>
        <p:spPr>
          <a:xfrm>
            <a:off x="3915076" y="851334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Results Compared to </a:t>
            </a:r>
            <a:r>
              <a:rPr lang="en-US" altLang="ko-KR" sz="1600" b="1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517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9125" y="2474700"/>
            <a:ext cx="511759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Summary of </a:t>
            </a:r>
            <a:r>
              <a:rPr lang="en-US" altLang="ko-KR" sz="1867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Oncotarget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paper</a:t>
            </a:r>
          </a:p>
          <a:p>
            <a:endParaRPr lang="en-US" altLang="ko-KR" sz="1867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Marker </a:t>
            </a:r>
            <a:r>
              <a:rPr lang="en-US" altLang="ko-KR" sz="1867" dirty="0">
                <a:latin typeface="12롯데마트드림Medium"/>
              </a:rPr>
              <a:t>Selection using DNN</a:t>
            </a:r>
            <a:endParaRPr lang="en-US" altLang="ko-KR" sz="1867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71302" y="3645597"/>
            <a:ext cx="4226413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itchFamily="18" charset="-127"/>
              </a:rPr>
              <a:t>03 Results compared to </a:t>
            </a:r>
            <a:r>
              <a:rPr lang="en-US" altLang="ko-KR" sz="1867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itchFamily="18" charset="-127"/>
              </a:rPr>
              <a:t>Oncotarget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itchFamily="18" charset="-127"/>
              </a:rPr>
              <a:t> Paper</a:t>
            </a:r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itchFamily="18" charset="-127"/>
            </a:endParaRPr>
          </a:p>
          <a:p>
            <a:endParaRPr lang="en-US" altLang="ko-KR" sz="1867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47352" y="194232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624823" y="194232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3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368577" y="194232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399171" y="194529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사각형 11"/>
          <p:cNvSpPr/>
          <p:nvPr/>
        </p:nvSpPr>
        <p:spPr>
          <a:xfrm>
            <a:off x="4707726" y="194232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/>
          <p:cNvSpPr/>
          <p:nvPr/>
        </p:nvSpPr>
        <p:spPr>
          <a:xfrm>
            <a:off x="3669125" y="4312574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Summary of </a:t>
            </a:r>
            <a:r>
              <a:rPr lang="en-US" altLang="ko-KR" sz="3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Oncotarget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paper</a:t>
            </a: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87504-CF04-4CBD-A269-6F6E70BB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7" y="1774132"/>
            <a:ext cx="5980071" cy="389514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662C479-9D78-4478-BDD3-76161AB4E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35896"/>
            <a:ext cx="6079540" cy="33333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96F9C3-15F6-464B-8731-717A6E25930A}"/>
              </a:ext>
            </a:extLst>
          </p:cNvPr>
          <p:cNvSpPr/>
          <p:nvPr/>
        </p:nvSpPr>
        <p:spPr>
          <a:xfrm>
            <a:off x="319051" y="4526398"/>
            <a:ext cx="5980070" cy="981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B7D951-53B1-496F-862D-B3FFD8216600}"/>
              </a:ext>
            </a:extLst>
          </p:cNvPr>
          <p:cNvSpPr/>
          <p:nvPr/>
        </p:nvSpPr>
        <p:spPr>
          <a:xfrm>
            <a:off x="10299033" y="2412154"/>
            <a:ext cx="1777038" cy="3257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8F4E9-5377-47A4-97DA-6CFD027C7408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Summary of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Oncotarget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Paper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37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8F4E9-5377-47A4-97DA-6CFD027C7408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Summary of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Oncotarget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Paper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A72BF6-800D-D949-866A-082CBA8C1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11" y="588016"/>
            <a:ext cx="5338870" cy="60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8F4E9-5377-47A4-97DA-6CFD027C7408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Summary of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Oncotarget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Paper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58091"/>
              </p:ext>
            </p:extLst>
          </p:nvPr>
        </p:nvGraphicFramePr>
        <p:xfrm>
          <a:off x="1496482" y="977849"/>
          <a:ext cx="7964801" cy="547255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43024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807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endParaRPr lang="en-US" altLang="ko-Kore-KR" sz="1100" dirty="0"/>
                    </a:p>
                    <a:p>
                      <a:pPr algn="ctr"/>
                      <a:endParaRPr lang="en-US" altLang="ko-Kore-KR" sz="1100" dirty="0"/>
                    </a:p>
                    <a:p>
                      <a:pPr algn="ctr"/>
                      <a:endParaRPr lang="en-US" altLang="ko-Kore-KR" sz="1100" dirty="0"/>
                    </a:p>
                    <a:p>
                      <a:pPr algn="ctr"/>
                      <a:endParaRPr lang="en-US" altLang="ko-Kore-KR" sz="1100" dirty="0"/>
                    </a:p>
                    <a:p>
                      <a:pPr algn="ctr"/>
                      <a:endParaRPr lang="en-US" altLang="ko-Kore-KR" sz="1100" dirty="0"/>
                    </a:p>
                    <a:p>
                      <a:pPr algn="ctr"/>
                      <a:r>
                        <a:rPr lang="en-US" altLang="ko-Kore-KR" sz="1100" dirty="0"/>
                        <a:t>Pancreatic cancer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401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321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80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80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80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25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AMC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7</a:t>
                      </a:r>
                      <a:r>
                        <a:rPr lang="en-US" altLang="ko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15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15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15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NCC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128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102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26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26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26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SMC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101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81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SNUH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YMC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47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38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Other cancer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SNUH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149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149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0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endParaRPr lang="en-US" altLang="ko-Kore-KR" sz="1100" dirty="0"/>
                    </a:p>
                    <a:p>
                      <a:pPr algn="ctr"/>
                      <a:endParaRPr lang="en-US" altLang="ko-Kore-KR" sz="1100" dirty="0"/>
                    </a:p>
                    <a:p>
                      <a:pPr algn="ctr"/>
                      <a:endParaRPr lang="en-US" altLang="ko-Kore-KR" sz="1100" dirty="0"/>
                    </a:p>
                    <a:p>
                      <a:pPr algn="ctr"/>
                      <a:endParaRPr lang="en-US" altLang="ko-Kore-KR" sz="1100" dirty="0"/>
                    </a:p>
                    <a:p>
                      <a:pPr algn="ctr"/>
                      <a:r>
                        <a:rPr lang="en-US" altLang="ko-Kore-KR" sz="11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100" dirty="0"/>
                        <a:t>disease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109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88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21</a:t>
                      </a:r>
                      <a:endParaRPr lang="ko-Kore-KR" altLang="en-US" sz="11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21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AMC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47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38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9</a:t>
                      </a:r>
                      <a:endParaRPr lang="ko-Kore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9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SMC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24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SNUH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YMC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27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Normal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SNUH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349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279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70</a:t>
                      </a:r>
                      <a:endParaRPr lang="ko-Kore-KR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0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70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1008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688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171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229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101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116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Summary of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Oncotarget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Paper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61F387C-0908-40C0-968E-9C65A77EF5F9}"/>
              </a:ext>
            </a:extLst>
          </p:cNvPr>
          <p:cNvSpPr/>
          <p:nvPr/>
        </p:nvSpPr>
        <p:spPr>
          <a:xfrm>
            <a:off x="234805" y="3158160"/>
            <a:ext cx="1109708" cy="35741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CA19-9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5485514" y="4527869"/>
            <a:ext cx="6627890" cy="214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12롯데마트드림Medium"/>
              </a:rPr>
              <a:t>68 Peptide</a:t>
            </a:r>
          </a:p>
          <a:p>
            <a:r>
              <a:rPr lang="en-US" altLang="ko-KR" sz="2000" dirty="0">
                <a:latin typeface="12롯데마트드림Medium"/>
              </a:rPr>
              <a:t>54 Protein</a:t>
            </a:r>
          </a:p>
          <a:p>
            <a:endParaRPr lang="en-US" altLang="ko-KR" sz="2000" dirty="0">
              <a:latin typeface="12롯데마트드림Medium"/>
            </a:endParaRPr>
          </a:p>
          <a:p>
            <a:r>
              <a:rPr lang="en-US" altLang="ko-KR" sz="2000" dirty="0">
                <a:latin typeface="12롯데마트드림Medium"/>
              </a:rPr>
              <a:t>14 Protein of 28 Multiple Peptide </a:t>
            </a:r>
          </a:p>
          <a:p>
            <a:r>
              <a:rPr lang="en-US" altLang="ko-KR" sz="2000" dirty="0">
                <a:latin typeface="12롯데마트드림Medium"/>
              </a:rPr>
              <a:t>(2 Peptide per each protein)</a:t>
            </a:r>
            <a:endParaRPr lang="ko-KR" altLang="en-US" sz="2000" dirty="0">
              <a:latin typeface="12롯데마트드림Medium"/>
            </a:endParaRPr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E33B25B5-76B1-4F06-A1EB-7270D8605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1367"/>
              </p:ext>
            </p:extLst>
          </p:nvPr>
        </p:nvGraphicFramePr>
        <p:xfrm>
          <a:off x="4982868" y="834920"/>
          <a:ext cx="3177166" cy="3416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619">
                  <a:extLst>
                    <a:ext uri="{9D8B030D-6E8A-4147-A177-3AD203B41FA5}">
                      <a16:colId xmlns:a16="http://schemas.microsoft.com/office/drawing/2014/main" val="1468408264"/>
                    </a:ext>
                  </a:extLst>
                </a:gridCol>
                <a:gridCol w="1549547">
                  <a:extLst>
                    <a:ext uri="{9D8B030D-6E8A-4147-A177-3AD203B41FA5}">
                      <a16:colId xmlns:a16="http://schemas.microsoft.com/office/drawing/2014/main" val="3299670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Gene Name</a:t>
                      </a:r>
                      <a:endParaRPr lang="ko-Kore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Peptide Sequence</a:t>
                      </a:r>
                      <a:endParaRPr lang="ko-Kore-KR" altLang="en-US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59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TTR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AADDTWEPFASGK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378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KLKB1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DSVTGTLPK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953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IGFBP2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LIQGAPTIR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029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PROS1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NNLELSTPLK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13466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CFI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VFSLQWGEVK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789775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C1R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DYFIATCK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85458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C4BPB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ALLAFQESK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214566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SOD3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VTGVVLFR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07692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MBL2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FQASVATPR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337827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ITIH2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IQPSGGTNINEALLR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389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HRG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DGYLFQLLR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05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CTSD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VSTLPAITLK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777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C7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VLFYVDSEK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72842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C6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TLNICEVGTIR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062666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APOH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VCPFAGILENGAVR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22408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D49AF7BF-785B-4430-9B20-853C1ADCC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70434"/>
              </p:ext>
            </p:extLst>
          </p:nvPr>
        </p:nvGraphicFramePr>
        <p:xfrm>
          <a:off x="1480531" y="832539"/>
          <a:ext cx="3502336" cy="5711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1168">
                  <a:extLst>
                    <a:ext uri="{9D8B030D-6E8A-4147-A177-3AD203B41FA5}">
                      <a16:colId xmlns:a16="http://schemas.microsoft.com/office/drawing/2014/main" val="1468408264"/>
                    </a:ext>
                  </a:extLst>
                </a:gridCol>
                <a:gridCol w="1751168">
                  <a:extLst>
                    <a:ext uri="{9D8B030D-6E8A-4147-A177-3AD203B41FA5}">
                      <a16:colId xmlns:a16="http://schemas.microsoft.com/office/drawing/2014/main" val="3299670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Gene Name</a:t>
                      </a:r>
                      <a:endParaRPr lang="ko-Kore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Peptide Sequence</a:t>
                      </a:r>
                      <a:endParaRPr lang="ko-Kore-KR" altLang="en-US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597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CLU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ASSIIDELFQDR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33789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TLLSNLEEAK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95336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C5</a:t>
                      </a:r>
                      <a:endParaRPr lang="ko-Kore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NADYSYSVWK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70297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GGSASTWLTAFALR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134665"/>
                  </a:ext>
                </a:extLst>
              </a:tr>
              <a:tr h="10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LRG1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DLLLPQPDLR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43789775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VAAGAFQGLR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85458"/>
                  </a:ext>
                </a:extLst>
              </a:tr>
              <a:tr h="10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ITIH4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AGFSWIEVTFK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4214566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LALDNGGLAR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07692"/>
                  </a:ext>
                </a:extLst>
              </a:tr>
              <a:tr h="108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BTD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ILSGDPYCEK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28337827"/>
                  </a:ext>
                </a:extLst>
              </a:tr>
              <a:tr h="108000">
                <a:tc v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LSSGLVTAALYGR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3895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PPBP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NIQSLEVIGK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540520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ICLDPDAPR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777973"/>
                  </a:ext>
                </a:extLst>
              </a:tr>
              <a:tr h="868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SERPINC1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IEDGFSLK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27728422"/>
                  </a:ext>
                </a:extLst>
              </a:tr>
              <a:tr h="219456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VAEGTQVLELPFK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062666"/>
                  </a:ext>
                </a:extLst>
              </a:tr>
              <a:tr h="1706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LDHB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GLTSVINQK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222408"/>
                  </a:ext>
                </a:extLst>
              </a:tr>
              <a:tr h="146304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IVVVTAGVR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5574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CFH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GEWVALNPLR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69797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TGESVEFVCK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93491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C4BPA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LSLEIEQLELQR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18311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TWYPEVPK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757729"/>
                  </a:ext>
                </a:extLst>
              </a:tr>
              <a:tr h="2194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APOC1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EFGNTLEDK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55734640"/>
                  </a:ext>
                </a:extLst>
              </a:tr>
              <a:tr h="195072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EWFSETFQK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901253"/>
                  </a:ext>
                </a:extLst>
              </a:tr>
              <a:tr h="1706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THBS1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GFLLLASLR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4367804"/>
                  </a:ext>
                </a:extLst>
              </a:tr>
              <a:tr h="146304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TIVTTLQDSIR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526877"/>
                  </a:ext>
                </a:extLst>
              </a:tr>
              <a:tr h="1219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IGFBP3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ALAQCAPPPAVCAELVR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18542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YGQPLPGYTTK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092087"/>
                  </a:ext>
                </a:extLst>
              </a:tr>
            </a:tbl>
          </a:graphicData>
        </a:graphic>
      </p:graphicFrame>
      <p:graphicFrame>
        <p:nvGraphicFramePr>
          <p:cNvPr id="32" name="표 6">
            <a:extLst>
              <a:ext uri="{FF2B5EF4-FFF2-40B4-BE49-F238E27FC236}">
                <a16:creationId xmlns:a16="http://schemas.microsoft.com/office/drawing/2014/main" id="{53226CAF-F476-4B76-88FF-F2654C111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515564"/>
              </p:ext>
            </p:extLst>
          </p:nvPr>
        </p:nvGraphicFramePr>
        <p:xfrm>
          <a:off x="8167424" y="832539"/>
          <a:ext cx="3177167" cy="3614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620">
                  <a:extLst>
                    <a:ext uri="{9D8B030D-6E8A-4147-A177-3AD203B41FA5}">
                      <a16:colId xmlns:a16="http://schemas.microsoft.com/office/drawing/2014/main" val="1468408264"/>
                    </a:ext>
                  </a:extLst>
                </a:gridCol>
                <a:gridCol w="1549547">
                  <a:extLst>
                    <a:ext uri="{9D8B030D-6E8A-4147-A177-3AD203B41FA5}">
                      <a16:colId xmlns:a16="http://schemas.microsoft.com/office/drawing/2014/main" val="3299670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Gene Name</a:t>
                      </a:r>
                      <a:endParaRPr lang="ko-Kore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Peptide Sequence</a:t>
                      </a:r>
                      <a:endParaRPr lang="ko-Kore-KR" altLang="en-US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5976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AGT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DPTFIPAPIQAK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55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IFRD1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GLIDLTLDK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979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ADIPOQ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GDIGETGVPGAEGPR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934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ECM1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ELLALIQLER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31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C1S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TNFDNDIALVR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757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GSTP1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ASCLYGQLPK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714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CORO1C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CDLISIPK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29746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VIM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ILLAELEQLK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734640"/>
                  </a:ext>
                </a:extLst>
              </a:tr>
              <a:tr h="195072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PTPRJ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DTEVLLVGLEPGTR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901253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PKM2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CDENILWLDYK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367804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FCGBP</a:t>
                      </a:r>
                      <a:endParaRPr lang="en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FAVLQENVAWGNGR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52687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CPN2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LSNNALSGLPQGVFGK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854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COL4A2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GLPGEVLGAQPGPR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092087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SERPINA5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GFQQLLQELNQPR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36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ICAM1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LLGIETPLPK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58547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E73C15D-0943-4F7C-A01C-402B54C44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699956"/>
              </p:ext>
            </p:extLst>
          </p:nvPr>
        </p:nvGraphicFramePr>
        <p:xfrm>
          <a:off x="4982867" y="4240655"/>
          <a:ext cx="3177166" cy="207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619">
                  <a:extLst>
                    <a:ext uri="{9D8B030D-6E8A-4147-A177-3AD203B41FA5}">
                      <a16:colId xmlns:a16="http://schemas.microsoft.com/office/drawing/2014/main" val="446907820"/>
                    </a:ext>
                  </a:extLst>
                </a:gridCol>
                <a:gridCol w="1549547">
                  <a:extLst>
                    <a:ext uri="{9D8B030D-6E8A-4147-A177-3AD203B41FA5}">
                      <a16:colId xmlns:a16="http://schemas.microsoft.com/office/drawing/2014/main" val="1381760964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SEPP1(SELENOP)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CINQLLCK</a:t>
                      </a:r>
                      <a:endParaRPr lang="en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335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B7A2B12-6754-4F4C-9A72-E4BF60C4C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84"/>
          <a:stretch/>
        </p:blipFill>
        <p:spPr>
          <a:xfrm>
            <a:off x="972150" y="1011413"/>
            <a:ext cx="2954956" cy="5092341"/>
          </a:xfrm>
          <a:prstGeom prst="rect">
            <a:avLst/>
          </a:prstGeom>
        </p:spPr>
      </p:pic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43796D6C-FFFD-4C43-8834-A5493447B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291" y="1011413"/>
            <a:ext cx="6450083" cy="53142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674A07-8B7D-4EB0-9CCC-CA588EDA6C69}"/>
              </a:ext>
            </a:extLst>
          </p:cNvPr>
          <p:cNvSpPr/>
          <p:nvPr/>
        </p:nvSpPr>
        <p:spPr>
          <a:xfrm>
            <a:off x="5053265" y="1295624"/>
            <a:ext cx="3840478" cy="4941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7E1C1B-B40D-4A5A-ADD1-D83FD499A27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Summary of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Oncotarget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Paper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2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43796D6C-FFFD-4C43-8834-A5493447B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193"/>
          <a:stretch/>
        </p:blipFill>
        <p:spPr>
          <a:xfrm>
            <a:off x="453317" y="961452"/>
            <a:ext cx="3857584" cy="53142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7E1C1B-B40D-4A5A-ADD1-D83FD499A27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Summary of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Oncotarget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Paper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9E8EE180-BAC1-4254-B6E6-91ECFD35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94" y="961453"/>
            <a:ext cx="6399838" cy="53142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674A07-8B7D-4EB0-9CCC-CA588EDA6C69}"/>
              </a:ext>
            </a:extLst>
          </p:cNvPr>
          <p:cNvSpPr/>
          <p:nvPr/>
        </p:nvSpPr>
        <p:spPr>
          <a:xfrm>
            <a:off x="7973109" y="1207373"/>
            <a:ext cx="3365452" cy="5068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81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1171</Words>
  <Application>Microsoft Macintosh PowerPoint</Application>
  <PresentationFormat>와이드스크린</PresentationFormat>
  <Paragraphs>540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-윤고딕330</vt:lpstr>
      <vt:lpstr>-윤고딕340</vt:lpstr>
      <vt:lpstr>-윤고딕350</vt:lpstr>
      <vt:lpstr>12롯데마트드림Medium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7</cp:revision>
  <dcterms:created xsi:type="dcterms:W3CDTF">2021-07-25T23:13:45Z</dcterms:created>
  <dcterms:modified xsi:type="dcterms:W3CDTF">2021-08-20T05:00:26Z</dcterms:modified>
</cp:coreProperties>
</file>